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Condense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-italic.fntdata"/><Relationship Id="rId50" Type="http://schemas.openxmlformats.org/officeDocument/2006/relationships/font" Target="fonts/RobotoCondensed-bold.fntdata"/><Relationship Id="rId52" Type="http://schemas.openxmlformats.org/officeDocument/2006/relationships/font" Target="fonts/Roboto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one thousand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Swagger, heroku paas support... herokupaas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 notes : auto deploy release to maven public repo and docker repo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Cimavendocker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Colors, auto width, fix header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Show responsive, support all email clients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i="1" lang="ru" sz="3600">
                <a:latin typeface="Roboto Condensed"/>
                <a:ea typeface="Roboto Condensed"/>
                <a:cs typeface="Roboto Condensed"/>
                <a:sym typeface="Roboto Condensed"/>
              </a:rPr>
              <a:t>kubernetes, dynamic resource allication, consul, service discovery….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i="1" lang="ru" sz="3600">
                <a:latin typeface="Roboto Condensed"/>
                <a:ea typeface="Roboto Condensed"/>
                <a:cs typeface="Roboto Condensed"/>
                <a:sym typeface="Roboto Condensed"/>
              </a:rPr>
              <a:t>vault, zookeeper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pic>
          <p:nvPicPr>
            <p:cNvPr id="13" name="Shape 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Shape 1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with Sub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11496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8" name="Shape 108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>
              <a:spcBef>
                <a:spcPts val="0"/>
              </a:spcBef>
              <a:defRPr sz="2700"/>
            </a:lvl1pPr>
            <a:lvl2pPr lvl="1" rtl="0">
              <a:spcBef>
                <a:spcPts val="0"/>
              </a:spcBef>
              <a:defRPr sz="2700"/>
            </a:lvl2pPr>
            <a:lvl3pPr lvl="2" rtl="0">
              <a:spcBef>
                <a:spcPts val="0"/>
              </a:spcBef>
              <a:defRPr sz="2700"/>
            </a:lvl3pPr>
            <a:lvl4pPr lvl="3" rtl="0">
              <a:spcBef>
                <a:spcPts val="0"/>
              </a:spcBef>
              <a:defRPr sz="2700"/>
            </a:lvl4pPr>
            <a:lvl5pPr lvl="4" rtl="0">
              <a:spcBef>
                <a:spcPts val="0"/>
              </a:spcBef>
              <a:defRPr sz="2700"/>
            </a:lvl5pPr>
            <a:lvl6pPr lvl="5" rtl="0">
              <a:spcBef>
                <a:spcPts val="0"/>
              </a:spcBef>
              <a:defRPr sz="2700"/>
            </a:lvl6pPr>
            <a:lvl7pPr lvl="6" rtl="0">
              <a:spcBef>
                <a:spcPts val="0"/>
              </a:spcBef>
              <a:defRPr sz="2700"/>
            </a:lvl7pPr>
            <a:lvl8pPr lvl="7" rtl="0">
              <a:spcBef>
                <a:spcPts val="0"/>
              </a:spcBef>
              <a:defRPr sz="2700"/>
            </a:lvl8pPr>
            <a:lvl9pPr lvl="8" rtl="0">
              <a:spcBef>
                <a:spcPts val="0"/>
              </a:spcBef>
              <a:defRPr sz="27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400"/>
            </a:lvl6pPr>
            <a:lvl7pPr lvl="6" rtl="0">
              <a:spcBef>
                <a:spcPts val="0"/>
              </a:spcBef>
              <a:defRPr sz="1400"/>
            </a:lvl7pPr>
            <a:lvl8pPr lvl="7" rtl="0">
              <a:spcBef>
                <a:spcPts val="0"/>
              </a:spcBef>
              <a:defRPr sz="1400"/>
            </a:lvl8pPr>
            <a:lvl9pPr lvl="8" rtl="0">
              <a:spcBef>
                <a:spcPts val="0"/>
              </a:spcBef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69650" y="892"/>
            <a:ext cx="8615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3429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6858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0287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3716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276793" y="1024234"/>
            <a:ext cx="8615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lvl="0" marL="203200" rtl="0" algn="l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4826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7620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2400" lvl="3" marL="11049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13970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17399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0828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24257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27686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rIns="68575" tIns="6857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" name="Shape 124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7200"/>
            </a:lvl1pPr>
            <a:lvl2pPr lvl="1" rtl="0">
              <a:spcBef>
                <a:spcPts val="0"/>
              </a:spcBef>
              <a:buSzPct val="100000"/>
              <a:defRPr sz="7200"/>
            </a:lvl2pPr>
            <a:lvl3pPr lvl="2" rtl="0">
              <a:spcBef>
                <a:spcPts val="0"/>
              </a:spcBef>
              <a:buSzPct val="100000"/>
              <a:defRPr sz="7200"/>
            </a:lvl3pPr>
            <a:lvl4pPr lvl="3" rtl="0">
              <a:spcBef>
                <a:spcPts val="0"/>
              </a:spcBef>
              <a:buSzPct val="100000"/>
              <a:defRPr sz="7200"/>
            </a:lvl4pPr>
            <a:lvl5pPr lvl="4" rtl="0">
              <a:spcBef>
                <a:spcPts val="0"/>
              </a:spcBef>
              <a:buSzPct val="100000"/>
              <a:defRPr sz="7200"/>
            </a:lvl5pPr>
            <a:lvl6pPr lvl="5" rtl="0">
              <a:spcBef>
                <a:spcPts val="0"/>
              </a:spcBef>
              <a:buSzPct val="100000"/>
              <a:defRPr sz="7200"/>
            </a:lvl6pPr>
            <a:lvl7pPr lvl="6" rtl="0">
              <a:spcBef>
                <a:spcPts val="0"/>
              </a:spcBef>
              <a:buSzPct val="100000"/>
              <a:defRPr sz="7200"/>
            </a:lvl7pPr>
            <a:lvl8pPr lvl="7" rtl="0">
              <a:spcBef>
                <a:spcPts val="0"/>
              </a:spcBef>
              <a:buSzPct val="100000"/>
              <a:defRPr sz="7200"/>
            </a:lvl8pPr>
            <a:lvl9pPr lvl="8" rtl="0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" name="Shape 14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_Dark">
    <p:bg>
      <p:bgPr>
        <a:solidFill>
          <a:schemeClr val="accent5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grpSp>
          <p:nvGrpSpPr>
            <p:cNvPr id="34" name="Shape 3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1" name="Shape 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Shape 148"/>
          <p:cNvSpPr/>
          <p:nvPr/>
        </p:nvSpPr>
        <p:spPr>
          <a:xfrm>
            <a:off x="4273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Shape 15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2381" y="890587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1044560" y="2429107"/>
            <a:ext cx="7648200" cy="11024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3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1044558" y="3536985"/>
            <a:ext cx="764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1043521" y="4224469"/>
            <a:ext cx="586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/>
            </a:lvl1pPr>
            <a:lvl2pPr indent="0" lvl="1" marL="342900" rtl="0">
              <a:spcBef>
                <a:spcPts val="0"/>
              </a:spcBef>
              <a:buNone/>
              <a:defRPr/>
            </a:lvl2pPr>
            <a:lvl3pPr indent="0" lvl="2" marL="685800" rtl="0">
              <a:spcBef>
                <a:spcPts val="0"/>
              </a:spcBef>
              <a:buNone/>
              <a:defRPr/>
            </a:lvl3pPr>
            <a:lvl4pPr indent="0" lvl="3" marL="1028700" rtl="0">
              <a:spcBef>
                <a:spcPts val="0"/>
              </a:spcBef>
              <a:buNone/>
              <a:defRPr/>
            </a:lvl4pPr>
            <a:lvl5pPr indent="0" lvl="4" marL="1371600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Slide">
    <p:bg>
      <p:bgPr>
        <a:solidFill>
          <a:schemeClr val="accent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ctrTitle"/>
          </p:nvPr>
        </p:nvSpPr>
        <p:spPr>
          <a:xfrm>
            <a:off x="1044656" y="1923783"/>
            <a:ext cx="7647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1" i="0" sz="3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044655" y="3031655"/>
            <a:ext cx="7647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accent6"/>
              </a:buClr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-2381" y="890587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bg>
      <p:bgPr>
        <a:solidFill>
          <a:schemeClr val="accent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7315199" y="4082895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4164210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ctrTitle"/>
          </p:nvPr>
        </p:nvSpPr>
        <p:spPr>
          <a:xfrm>
            <a:off x="685800" y="828675"/>
            <a:ext cx="64809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-177800" lvl="0" marL="17780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0" i="0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923543" y="4013862"/>
            <a:ext cx="5581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66700" lvl="0" marL="266700" marR="0" rtl="0" algn="l">
              <a:spcBef>
                <a:spcPts val="500"/>
              </a:spcBef>
              <a:buClr>
                <a:schemeClr val="accent6"/>
              </a:buClr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rmation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89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315199" y="2075678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1037628" y="1658535"/>
            <a:ext cx="6056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1017217" y="3031657"/>
            <a:ext cx="6087600" cy="5453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1016709" y="371951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1016709" y="3988346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4" type="body"/>
          </p:nvPr>
        </p:nvSpPr>
        <p:spPr>
          <a:xfrm>
            <a:off x="1016709" y="425797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 with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66723" y="1371600"/>
            <a:ext cx="82296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indent="-1270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indent="-127000" lvl="2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9605" y="1052512"/>
            <a:ext cx="82296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1pPr>
            <a:lvl2pPr indent="-1270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2pPr>
            <a:lvl3pPr indent="-127000" lvl="2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 with Sub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6723" y="1371600"/>
            <a:ext cx="82296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indent="0" lvl="1" marL="342900" rtl="0">
              <a:spcBef>
                <a:spcPts val="0"/>
              </a:spcBef>
              <a:buNone/>
              <a:defRPr/>
            </a:lvl2pPr>
            <a:lvl3pPr indent="0" lvl="2" marL="685800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SzPct val="47826"/>
              <a:buFont typeface="Arial"/>
              <a:buNone/>
              <a:defRPr b="1" i="0" sz="2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ct val="100000"/>
              <a:defRPr sz="1100"/>
            </a:lvl2pPr>
            <a:lvl3pPr indent="0" lvl="2" marL="0" marR="0" rtl="0" algn="l">
              <a:spcBef>
                <a:spcPts val="0"/>
              </a:spcBef>
              <a:buSzPct val="100000"/>
              <a:defRPr sz="1100"/>
            </a:lvl3pPr>
            <a:lvl4pPr indent="0" lvl="3" marL="0" marR="0" rtl="0" algn="l">
              <a:spcBef>
                <a:spcPts val="0"/>
              </a:spcBef>
              <a:buSzPct val="100000"/>
              <a:defRPr sz="1100"/>
            </a:lvl4pPr>
            <a:lvl5pPr indent="0" lvl="4" marL="0" marR="0" rtl="0" algn="l">
              <a:spcBef>
                <a:spcPts val="0"/>
              </a:spcBef>
              <a:buSzPct val="100000"/>
              <a:defRPr sz="1100"/>
            </a:lvl5pPr>
            <a:lvl6pPr indent="0" lvl="5" marL="0" marR="0" rtl="0" algn="l">
              <a:spcBef>
                <a:spcPts val="0"/>
              </a:spcBef>
              <a:buSzPct val="100000"/>
              <a:defRPr sz="1100"/>
            </a:lvl6pPr>
            <a:lvl7pPr indent="0" lvl="6" marL="0" marR="0" rtl="0" algn="l">
              <a:spcBef>
                <a:spcPts val="0"/>
              </a:spcBef>
              <a:buSzPct val="100000"/>
              <a:defRPr sz="1100"/>
            </a:lvl7pPr>
            <a:lvl8pPr indent="0" lvl="7" marL="0" marR="0" rtl="0" algn="l">
              <a:spcBef>
                <a:spcPts val="0"/>
              </a:spcBef>
              <a:buSzPct val="100000"/>
              <a:defRPr sz="1100"/>
            </a:lvl8pPr>
            <a:lvl9pPr indent="0" lvl="8" marL="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199" y="1052512"/>
            <a:ext cx="82296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0" lvl="1" marL="5207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8636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206500" marR="0" rtl="0" algn="l">
              <a:spcBef>
                <a:spcPts val="300"/>
              </a:spcBef>
              <a:buClr>
                <a:schemeClr val="dk1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15494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18923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2352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25781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29210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-6985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448117" y="4789013"/>
            <a:ext cx="287622" cy="2876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ru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31.jpg"/><Relationship Id="rId6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07.jpg"/><Relationship Id="rId5" Type="http://schemas.openxmlformats.org/officeDocument/2006/relationships/image" Target="../media/image09.jpg"/><Relationship Id="rId6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gif"/><Relationship Id="rId4" Type="http://schemas.openxmlformats.org/officeDocument/2006/relationships/image" Target="../media/image04.jpg"/><Relationship Id="rId5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178775" y="647225"/>
            <a:ext cx="6661500" cy="273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Online Store : Backend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Infrastructure</a:t>
            </a:r>
          </a:p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4930325" y="4310225"/>
            <a:ext cx="4077600" cy="7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000"/>
              <a:t>Bakaev Nikita, 13PE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 sz="2000"/>
              <a:t>2016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3665125"/>
            <a:ext cx="1278674" cy="12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529225" y="4343975"/>
            <a:ext cx="4191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300"/>
              <a:t>github.com/NBakaev/hishop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83" y="25525"/>
            <a:ext cx="3441375" cy="3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99" y="133975"/>
            <a:ext cx="8102399" cy="47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3423" cy="51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825" y="-29975"/>
            <a:ext cx="9224950" cy="51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" y="109537"/>
            <a:ext cx="573405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675" y="3435550"/>
            <a:ext cx="2955624" cy="1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50" y="275050"/>
            <a:ext cx="4660375" cy="4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4294967295" type="title"/>
          </p:nvPr>
        </p:nvSpPr>
        <p:spPr>
          <a:xfrm>
            <a:off x="6531475" y="139750"/>
            <a:ext cx="2268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Slack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38525"/>
            <a:ext cx="8229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9" y="192624"/>
            <a:ext cx="8018950" cy="501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4294967295" type="ctrTitle"/>
          </p:nvPr>
        </p:nvSpPr>
        <p:spPr>
          <a:xfrm>
            <a:off x="1885400" y="692325"/>
            <a:ext cx="6903300" cy="267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Performance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4" y="107200"/>
            <a:ext cx="5023549" cy="4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172" y="2917300"/>
            <a:ext cx="4860999" cy="2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4294967295" type="ctrTitle"/>
          </p:nvPr>
        </p:nvSpPr>
        <p:spPr>
          <a:xfrm>
            <a:off x="2656200" y="287925"/>
            <a:ext cx="3831600" cy="8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000"/>
              <a:t>Add goods</a:t>
            </a:r>
          </a:p>
        </p:txBody>
      </p:sp>
      <p:sp>
        <p:nvSpPr>
          <p:cNvPr id="279" name="Shape 279"/>
          <p:cNvSpPr txBox="1"/>
          <p:nvPr>
            <p:ph idx="4294967295" type="ctrTitle"/>
          </p:nvPr>
        </p:nvSpPr>
        <p:spPr>
          <a:xfrm>
            <a:off x="5224900" y="2018750"/>
            <a:ext cx="3796800" cy="160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37 037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ru" sz="3500"/>
              <a:t>per/sec</a:t>
            </a:r>
          </a:p>
        </p:txBody>
      </p:sp>
      <p:sp>
        <p:nvSpPr>
          <p:cNvPr id="280" name="Shape 280"/>
          <p:cNvSpPr txBox="1"/>
          <p:nvPr>
            <p:ph idx="4294967295" type="ctrTitle"/>
          </p:nvPr>
        </p:nvSpPr>
        <p:spPr>
          <a:xfrm>
            <a:off x="3661650" y="3031800"/>
            <a:ext cx="18147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 27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sec</a:t>
            </a:r>
          </a:p>
        </p:txBody>
      </p:sp>
      <p:sp>
        <p:nvSpPr>
          <p:cNvPr id="281" name="Shape 281"/>
          <p:cNvSpPr txBox="1"/>
          <p:nvPr>
            <p:ph idx="4294967295" type="ctrTitle"/>
          </p:nvPr>
        </p:nvSpPr>
        <p:spPr>
          <a:xfrm>
            <a:off x="234475" y="2039450"/>
            <a:ext cx="38808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500"/>
              <a:t>1 000 000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ru" sz="3500"/>
              <a:t>inserts 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2B2B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0" y="19337"/>
            <a:ext cx="8592649" cy="51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2060125" y="4264775"/>
            <a:ext cx="6832500" cy="35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332850" y="1201975"/>
            <a:ext cx="8354100" cy="377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Introduction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Infrastructure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Code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What’s next ?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DEMO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Questions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4294967295" type="ctrTitle"/>
          </p:nvPr>
        </p:nvSpPr>
        <p:spPr>
          <a:xfrm>
            <a:off x="1830725" y="1014825"/>
            <a:ext cx="6903300" cy="267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914400">
              <a:spcBef>
                <a:spcPts val="0"/>
              </a:spcBef>
              <a:buNone/>
            </a:pPr>
            <a:r>
              <a:rPr lang="ru" sz="7000"/>
              <a:t> Deeper 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7000"/>
              <a:t>in the code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1/2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0" y="1507900"/>
            <a:ext cx="26479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1306000"/>
            <a:ext cx="2433775" cy="3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475" y="1219350"/>
            <a:ext cx="2733588" cy="38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2/2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25" y="3346200"/>
            <a:ext cx="22574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912" y="1499375"/>
            <a:ext cx="20383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012" y="1356487"/>
            <a:ext cx="1914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000" y="3146162"/>
            <a:ext cx="21145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DTO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1" y="1423824"/>
            <a:ext cx="3658949" cy="3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326" y="1454550"/>
            <a:ext cx="4480475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4294967295" type="title"/>
          </p:nvPr>
        </p:nvSpPr>
        <p:spPr>
          <a:xfrm>
            <a:off x="603600" y="199550"/>
            <a:ext cx="13869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MVC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25" y="42650"/>
            <a:ext cx="4815475" cy="5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Data layer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925" y="48687"/>
            <a:ext cx="4854200" cy="5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4294967295" type="ctrTitle"/>
          </p:nvPr>
        </p:nvSpPr>
        <p:spPr>
          <a:xfrm>
            <a:off x="2635375" y="2025450"/>
            <a:ext cx="3975000" cy="10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AWS S3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5" y="1352875"/>
            <a:ext cx="8298275" cy="301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9" y="1149475"/>
            <a:ext cx="7758275" cy="21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0" y="3430351"/>
            <a:ext cx="7796573" cy="13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test: read from FS -&gt; upload -&gt; assert</a:t>
            </a:r>
          </a:p>
        </p:txBody>
      </p:sp>
      <p:sp>
        <p:nvSpPr>
          <p:cNvPr id="352" name="Shape 352"/>
          <p:cNvSpPr/>
          <p:nvPr/>
        </p:nvSpPr>
        <p:spPr>
          <a:xfrm>
            <a:off x="137250" y="1274450"/>
            <a:ext cx="137100" cy="27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" y="1385550"/>
            <a:ext cx="8641273" cy="3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Components</a:t>
            </a:r>
          </a:p>
        </p:txBody>
      </p:sp>
      <p:sp>
        <p:nvSpPr>
          <p:cNvPr id="172" name="Shape 172"/>
          <p:cNvSpPr/>
          <p:nvPr/>
        </p:nvSpPr>
        <p:spPr>
          <a:xfrm>
            <a:off x="247650" y="1300300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9116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000"/>
              <a:t>MongoDB</a:t>
            </a:r>
          </a:p>
        </p:txBody>
      </p:sp>
      <p:sp>
        <p:nvSpPr>
          <p:cNvPr id="174" name="Shape 174"/>
          <p:cNvSpPr/>
          <p:nvPr/>
        </p:nvSpPr>
        <p:spPr>
          <a:xfrm>
            <a:off x="323252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4029212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Docker</a:t>
            </a:r>
          </a:p>
        </p:txBody>
      </p:sp>
      <p:sp>
        <p:nvSpPr>
          <p:cNvPr id="176" name="Shape 176"/>
          <p:cNvSpPr/>
          <p:nvPr/>
        </p:nvSpPr>
        <p:spPr>
          <a:xfrm>
            <a:off x="619997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72144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Java</a:t>
            </a:r>
          </a:p>
        </p:txBody>
      </p:sp>
      <p:sp>
        <p:nvSpPr>
          <p:cNvPr id="178" name="Shape 178"/>
          <p:cNvSpPr/>
          <p:nvPr/>
        </p:nvSpPr>
        <p:spPr>
          <a:xfrm>
            <a:off x="247675" y="2669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003150" y="295742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</a:t>
            </a:r>
          </a:p>
        </p:txBody>
      </p:sp>
      <p:sp>
        <p:nvSpPr>
          <p:cNvPr id="180" name="Shape 180"/>
          <p:cNvSpPr/>
          <p:nvPr/>
        </p:nvSpPr>
        <p:spPr>
          <a:xfrm>
            <a:off x="323252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127350" y="2957425"/>
            <a:ext cx="1216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REST</a:t>
            </a:r>
          </a:p>
        </p:txBody>
      </p:sp>
      <p:sp>
        <p:nvSpPr>
          <p:cNvPr id="182" name="Shape 182"/>
          <p:cNvSpPr/>
          <p:nvPr/>
        </p:nvSpPr>
        <p:spPr>
          <a:xfrm>
            <a:off x="621737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881425" y="2957425"/>
            <a:ext cx="1671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 Boot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11825" y="424987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5" name="Shape 185"/>
          <p:cNvSpPr/>
          <p:nvPr/>
        </p:nvSpPr>
        <p:spPr>
          <a:xfrm>
            <a:off x="247650" y="3907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29200" y="4260750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7" name="Shape 187"/>
          <p:cNvSpPr/>
          <p:nvPr/>
        </p:nvSpPr>
        <p:spPr>
          <a:xfrm>
            <a:off x="3232500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4029225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Ubuntu</a:t>
            </a:r>
          </a:p>
        </p:txBody>
      </p:sp>
      <p:sp>
        <p:nvSpPr>
          <p:cNvPr id="189" name="Shape 189"/>
          <p:cNvSpPr/>
          <p:nvPr/>
        </p:nvSpPr>
        <p:spPr>
          <a:xfrm>
            <a:off x="6199975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6996700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ru" sz="2000"/>
              <a:t>Swagger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4294967295" type="ctrTitle"/>
          </p:nvPr>
        </p:nvSpPr>
        <p:spPr>
          <a:xfrm>
            <a:off x="743700" y="2076600"/>
            <a:ext cx="7656600" cy="99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6500"/>
              <a:t>Excel &amp; Templates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Excel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25"/>
            <a:ext cx="9187776" cy="51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7" y="382075"/>
            <a:ext cx="8929524" cy="43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25" y="80399"/>
            <a:ext cx="6750827" cy="50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4294967295" type="ctrTitle"/>
          </p:nvPr>
        </p:nvSpPr>
        <p:spPr>
          <a:xfrm>
            <a:off x="1680750" y="1934250"/>
            <a:ext cx="5782500" cy="127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What's next?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4294967295" type="ctrTitle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Backend: high availability cluster, auto scaling, container orchestration (kubernetes)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i="1" lang="ru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Database: sharding, replica set</a:t>
            </a:r>
          </a:p>
          <a:p>
            <a:pPr indent="387350" lvl="0" marL="411480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i="1" lang="ru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...more 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i="1" sz="2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1/4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4294967295" type="ctrTitle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External configuration: consul, recommendation, machine learning for goods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i="1" sz="2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2/4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05250" y="130924"/>
            <a:ext cx="8588100" cy="8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i="1" lang="ru">
                <a:latin typeface="Roboto Condensed"/>
                <a:ea typeface="Roboto Condensed"/>
                <a:cs typeface="Roboto Condensed"/>
                <a:sym typeface="Roboto Condensed"/>
              </a:rPr>
              <a:t>auto scaling, service discovery, load balancing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00" y="1171300"/>
            <a:ext cx="5272050" cy="3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401" y="536299"/>
            <a:ext cx="4245498" cy="40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4294967295" type="ctrTitle"/>
          </p:nvPr>
        </p:nvSpPr>
        <p:spPr>
          <a:xfrm>
            <a:off x="222825" y="1107925"/>
            <a:ext cx="8783100" cy="3821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Purchase -&gt; microservice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with RDBMS ( to have transactions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i18n / i10n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...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41780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Maven 		-	 Build system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TestNG 	-	 Unit, integration tests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Java libs	-	 Jackson, Apache POI...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Github 		-    Git repo and issues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...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4294967295" type="ctrTitle"/>
          </p:nvPr>
        </p:nvSpPr>
        <p:spPr>
          <a:xfrm>
            <a:off x="497850" y="1046025"/>
            <a:ext cx="8204700" cy="3883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Templates in html render to .doc/.pdf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Easier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powerful than Jaspersoft Studio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 fields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MongoDB schemaless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full-text search, detailed queries, ranges</a:t>
            </a:r>
          </a:p>
          <a:p>
            <a:pPr indent="0" lvl="0" marL="3657600" rtl="0">
              <a:spcBef>
                <a:spcPts val="0"/>
              </a:spcBef>
              <a:buNone/>
            </a:pPr>
            <a:r>
              <a:rPr i="1" lang="ru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...</a:t>
            </a:r>
          </a:p>
        </p:txBody>
      </p:sp>
      <p:sp>
        <p:nvSpPr>
          <p:cNvPr id="417" name="Shape 417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9" y="753775"/>
            <a:ext cx="8452599" cy="37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4294967295" type="ctrTitle"/>
          </p:nvPr>
        </p:nvSpPr>
        <p:spPr>
          <a:xfrm>
            <a:off x="2970600" y="1774800"/>
            <a:ext cx="3202800" cy="159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DEMO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4294967295" type="ctrTitle"/>
          </p:nvPr>
        </p:nvSpPr>
        <p:spPr>
          <a:xfrm>
            <a:off x="2054950" y="723775"/>
            <a:ext cx="8756400" cy="258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Questions 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4294967295" type="ctrTitle"/>
          </p:nvPr>
        </p:nvSpPr>
        <p:spPr>
          <a:xfrm>
            <a:off x="3146725" y="282475"/>
            <a:ext cx="3420000" cy="8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500"/>
              <a:t>Metrics</a:t>
            </a:r>
          </a:p>
        </p:txBody>
      </p:sp>
      <p:sp>
        <p:nvSpPr>
          <p:cNvPr id="202" name="Shape 202"/>
          <p:cNvSpPr txBox="1"/>
          <p:nvPr>
            <p:ph idx="4294967295" type="ctrTitle"/>
          </p:nvPr>
        </p:nvSpPr>
        <p:spPr>
          <a:xfrm>
            <a:off x="6479625" y="2416100"/>
            <a:ext cx="24108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90%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 sz="3500"/>
              <a:t>Code	  coverage</a:t>
            </a:r>
          </a:p>
        </p:txBody>
      </p:sp>
      <p:sp>
        <p:nvSpPr>
          <p:cNvPr id="203" name="Shape 203"/>
          <p:cNvSpPr txBox="1"/>
          <p:nvPr>
            <p:ph idx="4294967295" type="ctrTitle"/>
          </p:nvPr>
        </p:nvSpPr>
        <p:spPr>
          <a:xfrm>
            <a:off x="3674650" y="2858700"/>
            <a:ext cx="21042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40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tasks</a:t>
            </a:r>
          </a:p>
        </p:txBody>
      </p:sp>
      <p:sp>
        <p:nvSpPr>
          <p:cNvPr id="204" name="Shape 204"/>
          <p:cNvSpPr txBox="1"/>
          <p:nvPr>
            <p:ph idx="4294967295" type="ctrTitle"/>
          </p:nvPr>
        </p:nvSpPr>
        <p:spPr>
          <a:xfrm>
            <a:off x="736550" y="2568500"/>
            <a:ext cx="25971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200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commits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2184525" y="1890700"/>
            <a:ext cx="5040900" cy="101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 sz="5500"/>
              <a:t>Infrastructure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75" y="216780"/>
            <a:ext cx="4964276" cy="1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75" y="1799000"/>
            <a:ext cx="8582024" cy="14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62" y="3317875"/>
            <a:ext cx="85820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950" y="608249"/>
            <a:ext cx="3855350" cy="89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5" y="127322"/>
            <a:ext cx="48963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25" y="2128750"/>
            <a:ext cx="4374174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600" y="1753650"/>
            <a:ext cx="3968325" cy="3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0" y="63650"/>
            <a:ext cx="8917699" cy="5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